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72"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5" d="100"/>
          <a:sy n="85" d="100"/>
        </p:scale>
        <p:origin x="-101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8465E094-5352-7244-9E32-15DE5B594C8A}" type="datetimeFigureOut">
              <a:rPr lang="en-US" smtClean="0"/>
              <a:t>9/20/11</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FD0BEC79-9945-FC4D-9600-4D65343FCAD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465E094-5352-7244-9E32-15DE5B594C8A}" type="datetimeFigureOut">
              <a:rPr lang="en-US" smtClean="0"/>
              <a:t>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5E094-5352-7244-9E32-15DE5B594C8A}" type="datetimeFigureOut">
              <a:rPr lang="en-US" smtClean="0"/>
              <a:t>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465E094-5352-7244-9E32-15DE5B594C8A}"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465E094-5352-7244-9E32-15DE5B594C8A}"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465E094-5352-7244-9E32-15DE5B594C8A}"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8465E094-5352-7244-9E32-15DE5B594C8A}" type="datetimeFigureOut">
              <a:rPr lang="en-US" smtClean="0"/>
              <a:t>9/20/11</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FD0BEC79-9945-FC4D-9600-4D65343FCAD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8465E094-5352-7244-9E32-15DE5B594C8A}"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BEC79-9945-FC4D-9600-4D65343FCAD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65E094-5352-7244-9E32-15DE5B594C8A}"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BEC79-9945-FC4D-9600-4D65343FCAD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465E094-5352-7244-9E32-15DE5B594C8A}" type="datetimeFigureOut">
              <a:rPr lang="en-US" smtClean="0"/>
              <a:t>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0BEC79-9945-FC4D-9600-4D65343FCAD4}"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465E094-5352-7244-9E32-15DE5B594C8A}"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BEC79-9945-FC4D-9600-4D65343FCAD4}"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8465E094-5352-7244-9E32-15DE5B594C8A}" type="datetimeFigureOut">
              <a:rPr lang="en-US" smtClean="0"/>
              <a:t>9/20/11</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FD0BEC79-9945-FC4D-9600-4D65343FCAD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Articles of Confederation (1777)</a:t>
            </a:r>
            <a:endParaRPr lang="en-US" dirty="0"/>
          </a:p>
        </p:txBody>
      </p:sp>
      <p:sp>
        <p:nvSpPr>
          <p:cNvPr id="3" name="Subtitle 2"/>
          <p:cNvSpPr>
            <a:spLocks noGrp="1"/>
          </p:cNvSpPr>
          <p:nvPr>
            <p:ph type="subTitle" idx="1"/>
          </p:nvPr>
        </p:nvSpPr>
        <p:spPr/>
        <p:txBody>
          <a:bodyPr/>
          <a:lstStyle/>
          <a:p>
            <a:r>
              <a:rPr lang="en-US" dirty="0" smtClean="0"/>
              <a:t>Passed by the Second Continental Congress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7</a:t>
            </a:r>
            <a:endParaRPr lang="en-US" dirty="0"/>
          </a:p>
        </p:txBody>
      </p:sp>
      <p:sp>
        <p:nvSpPr>
          <p:cNvPr id="3" name="Content Placeholder 2"/>
          <p:cNvSpPr>
            <a:spLocks noGrp="1"/>
          </p:cNvSpPr>
          <p:nvPr>
            <p:ph idx="1"/>
          </p:nvPr>
        </p:nvSpPr>
        <p:spPr/>
        <p:txBody>
          <a:bodyPr>
            <a:noAutofit/>
          </a:bodyPr>
          <a:lstStyle/>
          <a:p>
            <a:pPr lvl="0"/>
            <a:r>
              <a:rPr lang="en-US" sz="3200" dirty="0" smtClean="0"/>
              <a:t>When an army is raised for common defense, colonels and military ranks below colonel will be named by the state legislatures.</a:t>
            </a: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8</a:t>
            </a:r>
            <a:endParaRPr lang="en-US" dirty="0"/>
          </a:p>
        </p:txBody>
      </p:sp>
      <p:sp>
        <p:nvSpPr>
          <p:cNvPr id="3" name="Content Placeholder 2"/>
          <p:cNvSpPr>
            <a:spLocks noGrp="1"/>
          </p:cNvSpPr>
          <p:nvPr>
            <p:ph idx="1"/>
          </p:nvPr>
        </p:nvSpPr>
        <p:spPr/>
        <p:txBody>
          <a:bodyPr>
            <a:noAutofit/>
          </a:bodyPr>
          <a:lstStyle/>
          <a:p>
            <a:pPr lvl="0"/>
            <a:r>
              <a:rPr lang="en-US" sz="3200" dirty="0" smtClean="0"/>
              <a:t>Expenditures by the United States will be paid by funds raised by state legislatures, and apportioned to the states based on the real property values of each.</a:t>
            </a:r>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9</a:t>
            </a:r>
            <a:endParaRPr lang="en-US" dirty="0"/>
          </a:p>
        </p:txBody>
      </p:sp>
      <p:sp>
        <p:nvSpPr>
          <p:cNvPr id="3" name="Content Placeholder 2"/>
          <p:cNvSpPr>
            <a:spLocks noGrp="1"/>
          </p:cNvSpPr>
          <p:nvPr>
            <p:ph idx="1"/>
          </p:nvPr>
        </p:nvSpPr>
        <p:spPr/>
        <p:txBody>
          <a:bodyPr>
            <a:noAutofit/>
          </a:bodyPr>
          <a:lstStyle/>
          <a:p>
            <a:pPr lvl="0"/>
            <a:r>
              <a:rPr lang="en-US" sz="3200" dirty="0" smtClean="0"/>
              <a:t>Defines the rights of the central government: to declare war, to set weights and measures (including coins), and for Congress to serve as a final court for disputes between states.</a:t>
            </a: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10</a:t>
            </a:r>
            <a:endParaRPr lang="en-US" dirty="0"/>
          </a:p>
        </p:txBody>
      </p:sp>
      <p:sp>
        <p:nvSpPr>
          <p:cNvPr id="3" name="Content Placeholder 2"/>
          <p:cNvSpPr>
            <a:spLocks noGrp="1"/>
          </p:cNvSpPr>
          <p:nvPr>
            <p:ph idx="1"/>
          </p:nvPr>
        </p:nvSpPr>
        <p:spPr/>
        <p:txBody>
          <a:bodyPr>
            <a:noAutofit/>
          </a:bodyPr>
          <a:lstStyle/>
          <a:p>
            <a:pPr lvl="0"/>
            <a:r>
              <a:rPr lang="en-US" sz="3200" dirty="0" smtClean="0"/>
              <a:t>Defines a Committee of the States to be a government when Congress is not in session.</a:t>
            </a: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11</a:t>
            </a:r>
            <a:endParaRPr lang="en-US" dirty="0"/>
          </a:p>
        </p:txBody>
      </p:sp>
      <p:sp>
        <p:nvSpPr>
          <p:cNvPr id="3" name="Content Placeholder 2"/>
          <p:cNvSpPr>
            <a:spLocks noGrp="1"/>
          </p:cNvSpPr>
          <p:nvPr>
            <p:ph idx="1"/>
          </p:nvPr>
        </p:nvSpPr>
        <p:spPr/>
        <p:txBody>
          <a:bodyPr>
            <a:noAutofit/>
          </a:bodyPr>
          <a:lstStyle/>
          <a:p>
            <a:pPr lvl="0"/>
            <a:r>
              <a:rPr lang="en-US" sz="3200" dirty="0" smtClean="0"/>
              <a:t>Requires nine states to approve the admission of a new state into the confederacy; pre-approves Canada, if it applies for membership.</a:t>
            </a:r>
            <a:endParaRPr lang="en-US" sz="32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12</a:t>
            </a:r>
            <a:endParaRPr lang="en-US" dirty="0"/>
          </a:p>
        </p:txBody>
      </p:sp>
      <p:sp>
        <p:nvSpPr>
          <p:cNvPr id="3" name="Content Placeholder 2"/>
          <p:cNvSpPr>
            <a:spLocks noGrp="1"/>
          </p:cNvSpPr>
          <p:nvPr>
            <p:ph idx="1"/>
          </p:nvPr>
        </p:nvSpPr>
        <p:spPr/>
        <p:txBody>
          <a:bodyPr>
            <a:noAutofit/>
          </a:bodyPr>
          <a:lstStyle/>
          <a:p>
            <a:pPr lvl="0"/>
            <a:r>
              <a:rPr lang="en-US" sz="3200" dirty="0" smtClean="0"/>
              <a:t>Reaffirms that the Confederation accepts war debt incurred by Congress before the Articles.</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13</a:t>
            </a:r>
            <a:endParaRPr lang="en-US" dirty="0"/>
          </a:p>
        </p:txBody>
      </p:sp>
      <p:sp>
        <p:nvSpPr>
          <p:cNvPr id="3" name="Content Placeholder 2"/>
          <p:cNvSpPr>
            <a:spLocks noGrp="1"/>
          </p:cNvSpPr>
          <p:nvPr>
            <p:ph idx="1"/>
          </p:nvPr>
        </p:nvSpPr>
        <p:spPr/>
        <p:txBody>
          <a:bodyPr>
            <a:noAutofit/>
          </a:bodyPr>
          <a:lstStyle/>
          <a:p>
            <a:pPr lvl="0"/>
            <a:r>
              <a:rPr lang="en-US" sz="3200" dirty="0" smtClean="0"/>
              <a:t>Declares that the Articles are perpetual, and can only be altered by approval of Congress with ratification by </a:t>
            </a:r>
            <a:r>
              <a:rPr lang="en-US" sz="3200" i="1" dirty="0" smtClean="0"/>
              <a:t>all</a:t>
            </a:r>
            <a:r>
              <a:rPr lang="en-US" sz="3200" dirty="0" smtClean="0"/>
              <a:t> the state legislatures.</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914400" y="1735138"/>
            <a:ext cx="7313613" cy="3240274"/>
          </a:xfrm>
        </p:spPr>
        <p:txBody>
          <a:bodyPr>
            <a:noAutofit/>
          </a:bodyPr>
          <a:lstStyle/>
          <a:p>
            <a:r>
              <a:rPr lang="en-US" sz="2800" dirty="0" smtClean="0"/>
              <a:t>Even though the Articles of Confederation and the Constitution were established by many of the same people, the two documents were very different.</a:t>
            </a:r>
            <a:r>
              <a:rPr lang="en-US" sz="2800" dirty="0" smtClean="0"/>
              <a:t> </a:t>
            </a:r>
          </a:p>
          <a:p>
            <a:r>
              <a:rPr lang="en-US" sz="2800" dirty="0" smtClean="0"/>
              <a:t>The </a:t>
            </a:r>
            <a:r>
              <a:rPr lang="en-US" sz="2800" dirty="0" smtClean="0"/>
              <a:t>original five-paged Articles contained thirteen articles, a conclusion, and a signatory section. The following list contains short summaries of each of the thirteen articles.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ponder…</a:t>
            </a:r>
            <a:endParaRPr lang="en-US" dirty="0"/>
          </a:p>
        </p:txBody>
      </p:sp>
      <p:sp>
        <p:nvSpPr>
          <p:cNvPr id="3" name="Content Placeholder 2"/>
          <p:cNvSpPr>
            <a:spLocks noGrp="1"/>
          </p:cNvSpPr>
          <p:nvPr>
            <p:ph idx="1"/>
          </p:nvPr>
        </p:nvSpPr>
        <p:spPr/>
        <p:txBody>
          <a:bodyPr>
            <a:normAutofit/>
          </a:bodyPr>
          <a:lstStyle/>
          <a:p>
            <a:r>
              <a:rPr lang="en-US" sz="3200" dirty="0" smtClean="0"/>
              <a:t>Pass OR Fail? </a:t>
            </a:r>
          </a:p>
          <a:p>
            <a:pPr lvl="1"/>
            <a:r>
              <a:rPr lang="en-US" sz="3000" dirty="0" smtClean="0"/>
              <a:t>Did it make it into the Constitution?</a:t>
            </a:r>
          </a:p>
          <a:p>
            <a:r>
              <a:rPr lang="en-US" sz="3200" dirty="0" smtClean="0"/>
              <a:t>Pros of Idea</a:t>
            </a:r>
          </a:p>
          <a:p>
            <a:r>
              <a:rPr lang="en-US" sz="3200" dirty="0" smtClean="0"/>
              <a:t>Cons of Idea</a:t>
            </a:r>
            <a:endParaRPr lang="en-US" sz="3200" dirty="0"/>
          </a:p>
        </p:txBody>
      </p:sp>
      <p:pic>
        <p:nvPicPr>
          <p:cNvPr id="4" name="Picture 3"/>
          <p:cNvPicPr>
            <a:picLocks noChangeAspect="1"/>
          </p:cNvPicPr>
          <p:nvPr/>
        </p:nvPicPr>
        <p:blipFill>
          <a:blip r:embed="rId2"/>
          <a:stretch>
            <a:fillRect/>
          </a:stretch>
        </p:blipFill>
        <p:spPr>
          <a:xfrm>
            <a:off x="4159901" y="2998106"/>
            <a:ext cx="4759188" cy="357654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1</a:t>
            </a:r>
            <a:endParaRPr lang="en-US" dirty="0"/>
          </a:p>
        </p:txBody>
      </p:sp>
      <p:sp>
        <p:nvSpPr>
          <p:cNvPr id="3" name="Content Placeholder 2"/>
          <p:cNvSpPr>
            <a:spLocks noGrp="1"/>
          </p:cNvSpPr>
          <p:nvPr>
            <p:ph idx="1"/>
          </p:nvPr>
        </p:nvSpPr>
        <p:spPr/>
        <p:txBody>
          <a:bodyPr>
            <a:normAutofit/>
          </a:bodyPr>
          <a:lstStyle/>
          <a:p>
            <a:pPr lvl="0"/>
            <a:r>
              <a:rPr lang="en-US" sz="3600" dirty="0" smtClean="0"/>
              <a:t>Establishes the name of the confederation as "The United States of America" and says it is a "perpetual Union</a:t>
            </a:r>
            <a:r>
              <a:rPr lang="en-US" sz="3600" dirty="0" smtClean="0"/>
              <a:t>.”</a:t>
            </a:r>
            <a:endParaRPr lang="en-US" sz="36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2</a:t>
            </a:r>
            <a:endParaRPr lang="en-US" dirty="0"/>
          </a:p>
        </p:txBody>
      </p:sp>
      <p:sp>
        <p:nvSpPr>
          <p:cNvPr id="3" name="Content Placeholder 2"/>
          <p:cNvSpPr>
            <a:spLocks noGrp="1"/>
          </p:cNvSpPr>
          <p:nvPr>
            <p:ph idx="1"/>
          </p:nvPr>
        </p:nvSpPr>
        <p:spPr/>
        <p:txBody>
          <a:bodyPr>
            <a:normAutofit lnSpcReduction="10000"/>
          </a:bodyPr>
          <a:lstStyle/>
          <a:p>
            <a:pPr lvl="0"/>
            <a:r>
              <a:rPr lang="en-US" sz="3600" dirty="0" smtClean="0"/>
              <a:t>Asserts the precedence of the separate states over the confederation government, i.e. "Each state retains its sovereignty, freedom, and independence, and every power, jurisdiction, and right, which is not by this Confederation expressly delegated."</a:t>
            </a:r>
            <a:endParaRPr lang="en-US" sz="36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3</a:t>
            </a:r>
            <a:endParaRPr lang="en-US" dirty="0"/>
          </a:p>
        </p:txBody>
      </p:sp>
      <p:sp>
        <p:nvSpPr>
          <p:cNvPr id="3" name="Content Placeholder 2"/>
          <p:cNvSpPr>
            <a:spLocks noGrp="1"/>
          </p:cNvSpPr>
          <p:nvPr>
            <p:ph idx="1"/>
          </p:nvPr>
        </p:nvSpPr>
        <p:spPr/>
        <p:txBody>
          <a:bodyPr>
            <a:normAutofit lnSpcReduction="10000"/>
          </a:bodyPr>
          <a:lstStyle/>
          <a:p>
            <a:pPr lvl="0"/>
            <a:r>
              <a:rPr lang="en-US" sz="3600" dirty="0" smtClean="0"/>
              <a:t>Establishes the United States as a league of states united ". . . for their common defense, the security of their liberties, and their mutual and general welfare, binding themselves to assist each other, against all force offered to, or attacks made upon them . . . ."</a:t>
            </a:r>
            <a:endParaRPr lang="en-US" sz="36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4</a:t>
            </a:r>
            <a:endParaRPr lang="en-US" dirty="0"/>
          </a:p>
        </p:txBody>
      </p:sp>
      <p:sp>
        <p:nvSpPr>
          <p:cNvPr id="3" name="Content Placeholder 2"/>
          <p:cNvSpPr>
            <a:spLocks noGrp="1"/>
          </p:cNvSpPr>
          <p:nvPr>
            <p:ph idx="1"/>
          </p:nvPr>
        </p:nvSpPr>
        <p:spPr/>
        <p:txBody>
          <a:bodyPr>
            <a:noAutofit/>
          </a:bodyPr>
          <a:lstStyle/>
          <a:p>
            <a:pPr lvl="0"/>
            <a:r>
              <a:rPr lang="en-US" sz="2800" dirty="0" smtClean="0"/>
              <a:t>Establishes freedom of movement–anyone can pass freely between states, excluding "paupers, vagabonds, and fugitives from justice</a:t>
            </a:r>
            <a:r>
              <a:rPr lang="en-US" sz="2800" dirty="0" smtClean="0"/>
              <a:t>.”</a:t>
            </a:r>
          </a:p>
          <a:p>
            <a:pPr lvl="0"/>
            <a:r>
              <a:rPr lang="en-US" sz="2800" dirty="0" smtClean="0"/>
              <a:t>All </a:t>
            </a:r>
            <a:r>
              <a:rPr lang="en-US" sz="2800" dirty="0" smtClean="0"/>
              <a:t>people are entitled to the rights established by the state into which he travels.</a:t>
            </a:r>
            <a:r>
              <a:rPr lang="en-US" sz="2800" dirty="0" smtClean="0"/>
              <a:t> </a:t>
            </a:r>
          </a:p>
          <a:p>
            <a:pPr lvl="0"/>
            <a:r>
              <a:rPr lang="en-US" sz="2800" dirty="0" smtClean="0"/>
              <a:t>If </a:t>
            </a:r>
            <a:r>
              <a:rPr lang="en-US" sz="2800" dirty="0" smtClean="0"/>
              <a:t>a crime is committed in one state and the perpetrator flees to another state, he will be extradited to and tried in the state in which the crime was committed.</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5</a:t>
            </a:r>
            <a:endParaRPr lang="en-US" dirty="0"/>
          </a:p>
        </p:txBody>
      </p:sp>
      <p:sp>
        <p:nvSpPr>
          <p:cNvPr id="3" name="Content Placeholder 2"/>
          <p:cNvSpPr>
            <a:spLocks noGrp="1"/>
          </p:cNvSpPr>
          <p:nvPr>
            <p:ph idx="1"/>
          </p:nvPr>
        </p:nvSpPr>
        <p:spPr/>
        <p:txBody>
          <a:bodyPr>
            <a:noAutofit/>
          </a:bodyPr>
          <a:lstStyle/>
          <a:p>
            <a:pPr lvl="0"/>
            <a:r>
              <a:rPr lang="en-US" sz="2800" dirty="0" smtClean="0"/>
              <a:t>Allocates one vote in the Congress of the Confederation (United States in Congress Assembled) to each state, which was entitled to a delegation of between two and seven members.</a:t>
            </a:r>
            <a:r>
              <a:rPr lang="en-US" sz="2800" dirty="0" smtClean="0"/>
              <a:t> </a:t>
            </a:r>
          </a:p>
          <a:p>
            <a:pPr lvl="0"/>
            <a:r>
              <a:rPr lang="en-US" sz="2800" dirty="0" smtClean="0"/>
              <a:t>Members </a:t>
            </a:r>
            <a:r>
              <a:rPr lang="en-US" sz="2800" dirty="0" smtClean="0"/>
              <a:t>of Congress were appointed by state legislatures; individuals could not serve more than three out of any six years.</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6</a:t>
            </a:r>
            <a:endParaRPr lang="en-US" dirty="0"/>
          </a:p>
        </p:txBody>
      </p:sp>
      <p:sp>
        <p:nvSpPr>
          <p:cNvPr id="3" name="Content Placeholder 2"/>
          <p:cNvSpPr>
            <a:spLocks noGrp="1"/>
          </p:cNvSpPr>
          <p:nvPr>
            <p:ph idx="1"/>
          </p:nvPr>
        </p:nvSpPr>
        <p:spPr/>
        <p:txBody>
          <a:bodyPr>
            <a:noAutofit/>
          </a:bodyPr>
          <a:lstStyle/>
          <a:p>
            <a:pPr lvl="0"/>
            <a:r>
              <a:rPr lang="en-US" sz="3200" dirty="0" smtClean="0"/>
              <a:t>Only the central government is allowed to conduct foreign relations and to declare war.</a:t>
            </a:r>
            <a:r>
              <a:rPr lang="en-US" sz="3200" dirty="0" smtClean="0"/>
              <a:t> </a:t>
            </a:r>
          </a:p>
          <a:p>
            <a:pPr lvl="0"/>
            <a:r>
              <a:rPr lang="en-US" sz="3200" dirty="0" smtClean="0"/>
              <a:t>No </a:t>
            </a:r>
            <a:r>
              <a:rPr lang="en-US" sz="3200" dirty="0" smtClean="0"/>
              <a:t>states may have navies or standing armies, or engage in war, without permission of Congress (although the state militias are encouraged).</a:t>
            </a:r>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20</TotalTime>
  <Words>586</Words>
  <Application>Microsoft Macintosh PowerPoint</Application>
  <PresentationFormat>On-screen Show (4:3)</PresentationFormat>
  <Paragraphs>40</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Inkwell</vt:lpstr>
      <vt:lpstr>The Articles of Confederation (1777)</vt:lpstr>
      <vt:lpstr>Background</vt:lpstr>
      <vt:lpstr>Questions to ponder…</vt:lpstr>
      <vt:lpstr>Article 1</vt:lpstr>
      <vt:lpstr>Article 2</vt:lpstr>
      <vt:lpstr>Article 3</vt:lpstr>
      <vt:lpstr>Article 4</vt:lpstr>
      <vt:lpstr>Article 5</vt:lpstr>
      <vt:lpstr>Article 6</vt:lpstr>
      <vt:lpstr>Article 7</vt:lpstr>
      <vt:lpstr>Article 8</vt:lpstr>
      <vt:lpstr>Article 9</vt:lpstr>
      <vt:lpstr>Article 10</vt:lpstr>
      <vt:lpstr>Article 11</vt:lpstr>
      <vt:lpstr>Article 12</vt:lpstr>
      <vt:lpstr>Article 13</vt:lpstr>
    </vt:vector>
  </TitlesOfParts>
  <Company>Christina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Articles of Confederation (1777)</dc:title>
  <dc:creator>Authorized User</dc:creator>
  <cp:lastModifiedBy>Authorized User</cp:lastModifiedBy>
  <cp:revision>1</cp:revision>
  <dcterms:created xsi:type="dcterms:W3CDTF">2011-09-20T13:03:05Z</dcterms:created>
  <dcterms:modified xsi:type="dcterms:W3CDTF">2011-09-20T13:23:05Z</dcterms:modified>
</cp:coreProperties>
</file>